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14EB72-A451-48AE-A4E1-B1817E5AB167}">
  <a:tblStyle styleId="{D014EB72-A451-48AE-A4E1-B1817E5AB16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aeb0534a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aeb0534a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6aeb0534a7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6aeb0534a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6aeb0534a7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6aeb0534a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openwa.pressbooks.pub/worldhistoryto500ce/chapter/art-of-the-stone-age-2/" TargetMode="External"/><Relationship Id="rId10" Type="http://schemas.openxmlformats.org/officeDocument/2006/relationships/hyperlink" Target="https://www.namuseum.gr/en/collection/syllogi-neolithikon-archaiotiton/" TargetMode="External"/><Relationship Id="rId13" Type="http://schemas.openxmlformats.org/officeDocument/2006/relationships/hyperlink" Target="https://www.gettyimages.com/photos/neolithic-art" TargetMode="External"/><Relationship Id="rId12" Type="http://schemas.openxmlformats.org/officeDocument/2006/relationships/hyperlink" Target="https://smarthistory.org/prehistoric-art-landing/neolithic-landin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www.alamy.com/stock-photo/paleolithic-age.html?sortBy=relevant" TargetMode="External"/><Relationship Id="rId14" Type="http://schemas.openxmlformats.org/officeDocument/2006/relationships/hyperlink" Target="https://www.alamy.com/stock-photo/neolithic-artifacts.html" TargetMode="External"/><Relationship Id="rId5" Type="http://schemas.openxmlformats.org/officeDocument/2006/relationships/hyperlink" Target="https://humanorigins.si.edu/evidence/behavior/stone-tools/early-stone-age-tools" TargetMode="External"/><Relationship Id="rId6" Type="http://schemas.openxmlformats.org/officeDocument/2006/relationships/hyperlink" Target="https://www.nhm.ac.uk/discover/human-evolution.html" TargetMode="External"/><Relationship Id="rId7" Type="http://schemas.openxmlformats.org/officeDocument/2006/relationships/hyperlink" Target="https://www.worldhistory.org/collection/240/paleolithic-art/" TargetMode="External"/><Relationship Id="rId8" Type="http://schemas.openxmlformats.org/officeDocument/2006/relationships/hyperlink" Target="https://www.gettyimages.com/photos/paleolithi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Instructions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59" name="Google Shape;59;p13"/>
          <p:cNvGraphicFramePr/>
          <p:nvPr/>
        </p:nvGraphicFramePr>
        <p:xfrm>
          <a:off x="351750" y="828550"/>
          <a:ext cx="3000000" cy="3000000"/>
        </p:xfrm>
        <a:graphic>
          <a:graphicData uri="http://schemas.openxmlformats.org/drawingml/2006/table">
            <a:tbl>
              <a:tblPr>
                <a:noFill/>
                <a:tableStyleId>{D014EB72-A451-48AE-A4E1-B1817E5AB167}</a:tableStyleId>
              </a:tblPr>
              <a:tblGrid>
                <a:gridCol w="3534500"/>
                <a:gridCol w="3534500"/>
              </a:tblGrid>
              <a:tr h="573925">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Instructions: </a:t>
                      </a:r>
                      <a:r>
                        <a:rPr lang="en" sz="1300">
                          <a:solidFill>
                            <a:schemeClr val="dk1"/>
                          </a:solidFill>
                          <a:latin typeface="Halant"/>
                          <a:ea typeface="Halant"/>
                          <a:cs typeface="Halant"/>
                          <a:sym typeface="Halant"/>
                        </a:rPr>
                        <a:t>Choose a theme that you want to focus on for your museum exhibit. The exhibit will have two  rooms, one for each topic: Evidence of the First Humans and The Neolithic Revolution</a:t>
                      </a:r>
                      <a:endParaRPr sz="15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r h="18653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Potential Themes: </a:t>
                      </a:r>
                      <a:endParaRPr b="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Story of Human Evolution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Human Survival &amp; Adaptation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Role of Technology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Community &amp; Social Life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Cultural Expression and Beliefs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Change and Continuity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Other (Get teacher permission)</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Room Requirements</a:t>
                      </a:r>
                      <a:endParaRPr b="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short and engaging title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 panels focusing on a specific event/ person/ idea from the topic with:</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title </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 images &amp; captions</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short summary</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quote from a primary and/or secondary source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question to engage the audience with the panel and inspire reflection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tc>
              </a:tr>
              <a:tr h="573925">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Research: </a:t>
                      </a:r>
                      <a:r>
                        <a:rPr lang="en" sz="1300">
                          <a:solidFill>
                            <a:schemeClr val="dk1"/>
                          </a:solidFill>
                          <a:latin typeface="Halant"/>
                          <a:ea typeface="Halant"/>
                          <a:cs typeface="Halant"/>
                          <a:sym typeface="Halant"/>
                        </a:rPr>
                        <a:t>Use the resources and materials from the lessons in the unit to help guide your research and compilation of information for your museum. Additionally, use the following resources to help you:</a:t>
                      </a:r>
                      <a:endParaRPr sz="1500">
                        <a:latin typeface="Halant"/>
                        <a:ea typeface="Halant"/>
                        <a:cs typeface="Halant"/>
                        <a:sym typeface="Halan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tcPr>
                </a:tc>
                <a:tc hMerge="1"/>
              </a:tr>
              <a:tr h="12913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Topic 1: Evidence of the First Humans</a:t>
                      </a:r>
                      <a:endParaRPr b="1" sz="1300">
                        <a:solidFill>
                          <a:schemeClr val="dk1"/>
                        </a:solidFill>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5"/>
                        </a:rPr>
                        <a:t>Smithsonian National Museum of Natural History – Human Origins Program</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6"/>
                        </a:rPr>
                        <a:t>The Natural History Museum, London – Human Evolution</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7"/>
                        </a:rPr>
                        <a:t>World History Encyclopedia – Paleolithic Art Collection</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8"/>
                        </a:rPr>
                        <a:t>Getty Images – Paleolithic Stock Photos</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9"/>
                        </a:rPr>
                        <a:t>Alamy – Paleolithic Age Stock Photography</a:t>
                      </a:r>
                      <a:endParaRPr sz="1300">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a:p>
                  </a:txBody>
                  <a:tcPr marT="91425" marB="91425" marR="91425" marL="91425"/>
                </a:tc>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Topic 2: The Neolithic Revolution</a:t>
                      </a:r>
                      <a:endParaRPr b="1"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0"/>
                        </a:rPr>
                        <a:t>National Archaeological Museum – Neolithic Collection</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highlight>
                            <a:srgbClr val="F6F6F6"/>
                          </a:highlight>
                          <a:latin typeface="Inter"/>
                          <a:ea typeface="Inter"/>
                          <a:cs typeface="Inter"/>
                          <a:sym typeface="Inter"/>
                          <a:hlinkClick r:id="rId11"/>
                        </a:rPr>
                        <a:t>Primary Sources: Neolithic Art and Architecture</a:t>
                      </a:r>
                      <a:r>
                        <a:rPr lang="en" sz="1300">
                          <a:solidFill>
                            <a:srgbClr val="222222"/>
                          </a:solidFill>
                          <a:highlight>
                            <a:srgbClr val="F6F6F6"/>
                          </a:highlight>
                          <a:latin typeface="Inter"/>
                          <a:ea typeface="Inter"/>
                          <a:cs typeface="Inter"/>
                          <a:sym typeface="Inter"/>
                        </a:rPr>
                        <a:t> </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2"/>
                        </a:rPr>
                        <a:t>World History Encyclopedia – Neolithic Art</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3"/>
                        </a:rPr>
                        <a:t>Getty Images – Neolithic Art Stock Photos</a:t>
                      </a:r>
                      <a:endParaRPr sz="1300">
                        <a:solidFill>
                          <a:schemeClr val="dk1"/>
                        </a:solidFill>
                        <a:latin typeface="Inter"/>
                        <a:ea typeface="Inter"/>
                        <a:cs typeface="Inter"/>
                        <a:sym typeface="Inter"/>
                      </a:endParaRPr>
                    </a:p>
                    <a:p>
                      <a:pPr indent="-311150" lvl="0" marL="457200" rtl="0" algn="l">
                        <a:spcBef>
                          <a:spcPts val="1000"/>
                        </a:spcBef>
                        <a:spcAft>
                          <a:spcPts val="1000"/>
                        </a:spcAft>
                        <a:buClr>
                          <a:schemeClr val="dk1"/>
                        </a:buClr>
                        <a:buSzPts val="1300"/>
                        <a:buFont typeface="Inter"/>
                        <a:buAutoNum type="arabicPeriod"/>
                      </a:pPr>
                      <a:r>
                        <a:rPr lang="en" sz="1300" u="sng">
                          <a:solidFill>
                            <a:schemeClr val="hlink"/>
                          </a:solidFill>
                          <a:latin typeface="Inter"/>
                          <a:ea typeface="Inter"/>
                          <a:cs typeface="Inter"/>
                          <a:sym typeface="Inter"/>
                          <a:hlinkClick r:id="rId14"/>
                        </a:rPr>
                        <a:t>Alamy – Neolithic Artifacts Stock Photography</a:t>
                      </a:r>
                      <a:endParaRPr sz="1300">
                        <a:solidFill>
                          <a:schemeClr val="dk1"/>
                        </a:solidFill>
                        <a:latin typeface="Inter"/>
                        <a:ea typeface="Inter"/>
                        <a:cs typeface="Inter"/>
                        <a:sym typeface="Inter"/>
                      </a:endParaRPr>
                    </a:p>
                  </a:txBody>
                  <a:tcPr marT="91425" marB="91425" marR="91425" marL="91425"/>
                </a:tc>
              </a:tr>
              <a:tr h="2582750">
                <a:tc vMerge="1"/>
                <a:tc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Title:      </a:t>
            </a:r>
            <a:endParaRPr sz="1200">
              <a:solidFill>
                <a:schemeClr val="dk1"/>
              </a:solidFill>
              <a:latin typeface="Inter"/>
              <a:ea typeface="Inter"/>
              <a:cs typeface="Inter"/>
              <a:sym typeface="Inter"/>
            </a:endParaRPr>
          </a:p>
        </p:txBody>
      </p:sp>
      <p:cxnSp>
        <p:nvCxnSpPr>
          <p:cNvPr id="70" name="Google Shape;70;p14"/>
          <p:cNvCxnSpPr>
            <a:endCxn id="67"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71" name="Google Shape;71;p14"/>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2" name="Google Shape;72;p14"/>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the questions from the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2" name="Google Shape;82;p15"/>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Title:      </a:t>
            </a:r>
            <a:endParaRPr sz="1200">
              <a:solidFill>
                <a:schemeClr val="dk1"/>
              </a:solidFill>
              <a:latin typeface="Inter"/>
              <a:ea typeface="Inter"/>
              <a:cs typeface="Inter"/>
              <a:sym typeface="Inter"/>
            </a:endParaRPr>
          </a:p>
        </p:txBody>
      </p:sp>
      <p:cxnSp>
        <p:nvCxnSpPr>
          <p:cNvPr id="83" name="Google Shape;83;p15"/>
          <p:cNvCxnSpPr>
            <a:endCxn id="80"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84" name="Google Shape;84;p15"/>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5" name="Google Shape;85;p15"/>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the questions from the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